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61" r:id="rId4"/>
    <p:sldId id="258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ECC980-0B73-40D7-B9E8-4854158A5F6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06E0AF7-5518-431F-AC43-F82315ECA6B1}">
      <dgm:prSet/>
      <dgm:spPr/>
      <dgm:t>
        <a:bodyPr/>
        <a:lstStyle/>
        <a:p>
          <a:r>
            <a:rPr lang="en-US"/>
            <a:t>Potassium iodide (KI) is used to make photographic film when it is mixed with iodine in alcohol</a:t>
          </a:r>
        </a:p>
      </dgm:t>
    </dgm:pt>
    <dgm:pt modelId="{E406E175-9D48-4873-AF73-5B3EF67F5F71}" type="parTrans" cxnId="{9918956A-7CFA-4421-89E9-5A5D406A510C}">
      <dgm:prSet/>
      <dgm:spPr/>
      <dgm:t>
        <a:bodyPr/>
        <a:lstStyle/>
        <a:p>
          <a:endParaRPr lang="en-US"/>
        </a:p>
      </dgm:t>
    </dgm:pt>
    <dgm:pt modelId="{B941EBB7-D744-4C07-A6DE-79D581079A20}" type="sibTrans" cxnId="{9918956A-7CFA-4421-89E9-5A5D406A510C}">
      <dgm:prSet/>
      <dgm:spPr/>
      <dgm:t>
        <a:bodyPr/>
        <a:lstStyle/>
        <a:p>
          <a:endParaRPr lang="en-US"/>
        </a:p>
      </dgm:t>
    </dgm:pt>
    <dgm:pt modelId="{1B7292BA-BB62-4AA7-9325-2FBF403723E5}">
      <dgm:prSet/>
      <dgm:spPr/>
      <dgm:t>
        <a:bodyPr/>
        <a:lstStyle/>
        <a:p>
          <a:r>
            <a:rPr lang="en-US"/>
            <a:t>A solution of iodine in alcohol, used as a mild antiseptic</a:t>
          </a:r>
        </a:p>
      </dgm:t>
    </dgm:pt>
    <dgm:pt modelId="{8ADEECF1-AEED-47E5-A3D1-3664379ACA35}" type="parTrans" cxnId="{41F1B6AA-213B-4DC2-9DE6-B6AF28040958}">
      <dgm:prSet/>
      <dgm:spPr/>
      <dgm:t>
        <a:bodyPr/>
        <a:lstStyle/>
        <a:p>
          <a:endParaRPr lang="en-US"/>
        </a:p>
      </dgm:t>
    </dgm:pt>
    <dgm:pt modelId="{8B573173-7BFA-4AF9-A3C2-933A885D10CF}" type="sibTrans" cxnId="{41F1B6AA-213B-4DC2-9DE6-B6AF28040958}">
      <dgm:prSet/>
      <dgm:spPr/>
      <dgm:t>
        <a:bodyPr/>
        <a:lstStyle/>
        <a:p>
          <a:endParaRPr lang="en-US"/>
        </a:p>
      </dgm:t>
    </dgm:pt>
    <dgm:pt modelId="{8EDEBC5E-8180-4330-80A9-5C8CD3620247}">
      <dgm:prSet/>
      <dgm:spPr/>
      <dgm:t>
        <a:bodyPr/>
        <a:lstStyle/>
        <a:p>
          <a:r>
            <a:rPr lang="en-US"/>
            <a:t>Iodine-131 is radioactive isotope of iodine</a:t>
          </a:r>
        </a:p>
      </dgm:t>
    </dgm:pt>
    <dgm:pt modelId="{E2EA9E93-FDE6-447F-A46F-C56A11D4A81E}" type="parTrans" cxnId="{201F349C-F4AC-488F-A665-E0283D27F803}">
      <dgm:prSet/>
      <dgm:spPr/>
      <dgm:t>
        <a:bodyPr/>
        <a:lstStyle/>
        <a:p>
          <a:endParaRPr lang="en-US"/>
        </a:p>
      </dgm:t>
    </dgm:pt>
    <dgm:pt modelId="{E79A6EB6-2782-4E41-A986-B930FBC40265}" type="sibTrans" cxnId="{201F349C-F4AC-488F-A665-E0283D27F803}">
      <dgm:prSet/>
      <dgm:spPr/>
      <dgm:t>
        <a:bodyPr/>
        <a:lstStyle/>
        <a:p>
          <a:endParaRPr lang="en-US"/>
        </a:p>
      </dgm:t>
    </dgm:pt>
    <dgm:pt modelId="{D82EAD62-77D4-4903-9453-733581028E63}">
      <dgm:prSet/>
      <dgm:spPr/>
      <dgm:t>
        <a:bodyPr/>
        <a:lstStyle/>
        <a:p>
          <a:r>
            <a:rPr lang="en-US"/>
            <a:t>Used to treat some diseases of the thyroid gland </a:t>
          </a:r>
        </a:p>
      </dgm:t>
    </dgm:pt>
    <dgm:pt modelId="{76E2735A-793D-4A21-B6B0-A57FC0C37A61}" type="parTrans" cxnId="{B9A1B1A4-91DD-438E-BA9D-CBEA6F7D4922}">
      <dgm:prSet/>
      <dgm:spPr/>
      <dgm:t>
        <a:bodyPr/>
        <a:lstStyle/>
        <a:p>
          <a:endParaRPr lang="en-US"/>
        </a:p>
      </dgm:t>
    </dgm:pt>
    <dgm:pt modelId="{4A60B468-CADC-4232-A2EC-97C0146112DD}" type="sibTrans" cxnId="{B9A1B1A4-91DD-438E-BA9D-CBEA6F7D4922}">
      <dgm:prSet/>
      <dgm:spPr/>
      <dgm:t>
        <a:bodyPr/>
        <a:lstStyle/>
        <a:p>
          <a:endParaRPr lang="en-US"/>
        </a:p>
      </dgm:t>
    </dgm:pt>
    <dgm:pt modelId="{870AD5E7-1999-4E83-86C7-E608FA0CF299}">
      <dgm:prSet/>
      <dgm:spPr/>
      <dgm:t>
        <a:bodyPr/>
        <a:lstStyle/>
        <a:p>
          <a:r>
            <a:rPr lang="en-US"/>
            <a:t>Iodine reduces thyroid hormone and can kill fungus, bacteria, and other microorganisms </a:t>
          </a:r>
        </a:p>
      </dgm:t>
    </dgm:pt>
    <dgm:pt modelId="{5E283C1C-5620-4984-8A2F-3997AA0CFCC1}" type="parTrans" cxnId="{8E19E18B-FDFC-490F-8C10-38CB4CBA612E}">
      <dgm:prSet/>
      <dgm:spPr/>
      <dgm:t>
        <a:bodyPr/>
        <a:lstStyle/>
        <a:p>
          <a:endParaRPr lang="en-US"/>
        </a:p>
      </dgm:t>
    </dgm:pt>
    <dgm:pt modelId="{B6761BBB-8554-433D-910C-53CF4F5BADEE}" type="sibTrans" cxnId="{8E19E18B-FDFC-490F-8C10-38CB4CBA612E}">
      <dgm:prSet/>
      <dgm:spPr/>
      <dgm:t>
        <a:bodyPr/>
        <a:lstStyle/>
        <a:p>
          <a:endParaRPr lang="en-US"/>
        </a:p>
      </dgm:t>
    </dgm:pt>
    <dgm:pt modelId="{C736737F-4618-4BA3-B0BA-F73EEF543775}">
      <dgm:prSet/>
      <dgm:spPr/>
      <dgm:t>
        <a:bodyPr/>
        <a:lstStyle/>
        <a:p>
          <a:r>
            <a:rPr lang="en-US"/>
            <a:t>A specific kind of iodine called potassium iodide is also </a:t>
          </a:r>
          <a:r>
            <a:rPr lang="en-US" b="1"/>
            <a:t>used</a:t>
          </a:r>
          <a:r>
            <a:rPr lang="en-US"/>
            <a:t> to treat (but not prevent) the effects of a radioactive accident</a:t>
          </a:r>
        </a:p>
      </dgm:t>
    </dgm:pt>
    <dgm:pt modelId="{70FB55CA-4751-40B0-8C35-80C444547AA3}" type="parTrans" cxnId="{8D12202C-684A-4F55-81BD-A751E6DD54A3}">
      <dgm:prSet/>
      <dgm:spPr/>
      <dgm:t>
        <a:bodyPr/>
        <a:lstStyle/>
        <a:p>
          <a:endParaRPr lang="en-US"/>
        </a:p>
      </dgm:t>
    </dgm:pt>
    <dgm:pt modelId="{9567DD24-06C7-495B-B438-25494F05A3F7}" type="sibTrans" cxnId="{8D12202C-684A-4F55-81BD-A751E6DD54A3}">
      <dgm:prSet/>
      <dgm:spPr/>
      <dgm:t>
        <a:bodyPr/>
        <a:lstStyle/>
        <a:p>
          <a:endParaRPr lang="en-US"/>
        </a:p>
      </dgm:t>
    </dgm:pt>
    <dgm:pt modelId="{59138478-766D-457D-93E6-DEE520314928}">
      <dgm:prSet/>
      <dgm:spPr/>
      <dgm:t>
        <a:bodyPr/>
        <a:lstStyle/>
        <a:p>
          <a:r>
            <a:rPr lang="en-US"/>
            <a:t>Care should be taken in handling and using iodine</a:t>
          </a:r>
        </a:p>
      </dgm:t>
    </dgm:pt>
    <dgm:pt modelId="{F2F536BA-E21A-4E9B-8751-5176C12F5BF6}" type="parTrans" cxnId="{20D20D12-7299-4E19-8E72-C98F4180884C}">
      <dgm:prSet/>
      <dgm:spPr/>
      <dgm:t>
        <a:bodyPr/>
        <a:lstStyle/>
        <a:p>
          <a:endParaRPr lang="en-US"/>
        </a:p>
      </dgm:t>
    </dgm:pt>
    <dgm:pt modelId="{94D5DA35-5925-4257-84E8-E1281699441B}" type="sibTrans" cxnId="{20D20D12-7299-4E19-8E72-C98F4180884C}">
      <dgm:prSet/>
      <dgm:spPr/>
      <dgm:t>
        <a:bodyPr/>
        <a:lstStyle/>
        <a:p>
          <a:endParaRPr lang="en-US"/>
        </a:p>
      </dgm:t>
    </dgm:pt>
    <dgm:pt modelId="{44A7A9D6-74ED-4B84-A6C4-91A36EDECBCA}" type="pres">
      <dgm:prSet presAssocID="{93ECC980-0B73-40D7-B9E8-4854158A5F6E}" presName="vert0" presStyleCnt="0">
        <dgm:presLayoutVars>
          <dgm:dir/>
          <dgm:animOne val="branch"/>
          <dgm:animLvl val="lvl"/>
        </dgm:presLayoutVars>
      </dgm:prSet>
      <dgm:spPr/>
    </dgm:pt>
    <dgm:pt modelId="{7D637F7F-929A-4E3A-A0DE-C046AC20E748}" type="pres">
      <dgm:prSet presAssocID="{E06E0AF7-5518-431F-AC43-F82315ECA6B1}" presName="thickLine" presStyleLbl="alignNode1" presStyleIdx="0" presStyleCnt="7"/>
      <dgm:spPr/>
    </dgm:pt>
    <dgm:pt modelId="{C1E1CA23-40D1-4F0C-99D7-3CED446F4434}" type="pres">
      <dgm:prSet presAssocID="{E06E0AF7-5518-431F-AC43-F82315ECA6B1}" presName="horz1" presStyleCnt="0"/>
      <dgm:spPr/>
    </dgm:pt>
    <dgm:pt modelId="{3DF5A511-320C-4E25-84B6-363D3F6BD97B}" type="pres">
      <dgm:prSet presAssocID="{E06E0AF7-5518-431F-AC43-F82315ECA6B1}" presName="tx1" presStyleLbl="revTx" presStyleIdx="0" presStyleCnt="7"/>
      <dgm:spPr/>
    </dgm:pt>
    <dgm:pt modelId="{1DD32627-D334-411E-8CCF-E5EDC7620C9F}" type="pres">
      <dgm:prSet presAssocID="{E06E0AF7-5518-431F-AC43-F82315ECA6B1}" presName="vert1" presStyleCnt="0"/>
      <dgm:spPr/>
    </dgm:pt>
    <dgm:pt modelId="{5CDEE7B7-5F94-47CE-B104-2AB7BA55D424}" type="pres">
      <dgm:prSet presAssocID="{1B7292BA-BB62-4AA7-9325-2FBF403723E5}" presName="thickLine" presStyleLbl="alignNode1" presStyleIdx="1" presStyleCnt="7"/>
      <dgm:spPr/>
    </dgm:pt>
    <dgm:pt modelId="{511B93AB-431B-4BBD-8680-2C74B13B37E2}" type="pres">
      <dgm:prSet presAssocID="{1B7292BA-BB62-4AA7-9325-2FBF403723E5}" presName="horz1" presStyleCnt="0"/>
      <dgm:spPr/>
    </dgm:pt>
    <dgm:pt modelId="{2CFF88B9-C3EB-49C3-98BE-D175565FB98D}" type="pres">
      <dgm:prSet presAssocID="{1B7292BA-BB62-4AA7-9325-2FBF403723E5}" presName="tx1" presStyleLbl="revTx" presStyleIdx="1" presStyleCnt="7"/>
      <dgm:spPr/>
    </dgm:pt>
    <dgm:pt modelId="{E6FED696-8B85-45EE-B357-08EFE57E2B70}" type="pres">
      <dgm:prSet presAssocID="{1B7292BA-BB62-4AA7-9325-2FBF403723E5}" presName="vert1" presStyleCnt="0"/>
      <dgm:spPr/>
    </dgm:pt>
    <dgm:pt modelId="{25FEE163-747A-4B19-81F1-DBA817F2DCBF}" type="pres">
      <dgm:prSet presAssocID="{8EDEBC5E-8180-4330-80A9-5C8CD3620247}" presName="thickLine" presStyleLbl="alignNode1" presStyleIdx="2" presStyleCnt="7"/>
      <dgm:spPr/>
    </dgm:pt>
    <dgm:pt modelId="{29F8A7CF-162A-484C-9D89-FE231563EFEE}" type="pres">
      <dgm:prSet presAssocID="{8EDEBC5E-8180-4330-80A9-5C8CD3620247}" presName="horz1" presStyleCnt="0"/>
      <dgm:spPr/>
    </dgm:pt>
    <dgm:pt modelId="{A469E87A-9E22-4600-9724-8FC01E5C3351}" type="pres">
      <dgm:prSet presAssocID="{8EDEBC5E-8180-4330-80A9-5C8CD3620247}" presName="tx1" presStyleLbl="revTx" presStyleIdx="2" presStyleCnt="7"/>
      <dgm:spPr/>
    </dgm:pt>
    <dgm:pt modelId="{CBA9FC58-6AF2-4FBF-AD78-2F21BE109B2B}" type="pres">
      <dgm:prSet presAssocID="{8EDEBC5E-8180-4330-80A9-5C8CD3620247}" presName="vert1" presStyleCnt="0"/>
      <dgm:spPr/>
    </dgm:pt>
    <dgm:pt modelId="{E62F5CFA-3A4B-47A7-9F62-3E4670352432}" type="pres">
      <dgm:prSet presAssocID="{D82EAD62-77D4-4903-9453-733581028E63}" presName="thickLine" presStyleLbl="alignNode1" presStyleIdx="3" presStyleCnt="7"/>
      <dgm:spPr/>
    </dgm:pt>
    <dgm:pt modelId="{34482DC1-DDFA-4EBE-A19C-F0DB3BAB564E}" type="pres">
      <dgm:prSet presAssocID="{D82EAD62-77D4-4903-9453-733581028E63}" presName="horz1" presStyleCnt="0"/>
      <dgm:spPr/>
    </dgm:pt>
    <dgm:pt modelId="{89D34A48-738C-49AF-A7E1-AD095F9A2716}" type="pres">
      <dgm:prSet presAssocID="{D82EAD62-77D4-4903-9453-733581028E63}" presName="tx1" presStyleLbl="revTx" presStyleIdx="3" presStyleCnt="7"/>
      <dgm:spPr/>
    </dgm:pt>
    <dgm:pt modelId="{4ECBEA11-8EC6-4F00-9A04-ECD4CC186590}" type="pres">
      <dgm:prSet presAssocID="{D82EAD62-77D4-4903-9453-733581028E63}" presName="vert1" presStyleCnt="0"/>
      <dgm:spPr/>
    </dgm:pt>
    <dgm:pt modelId="{C384C3A2-AE46-46E5-B759-4268CE9AE9F7}" type="pres">
      <dgm:prSet presAssocID="{870AD5E7-1999-4E83-86C7-E608FA0CF299}" presName="thickLine" presStyleLbl="alignNode1" presStyleIdx="4" presStyleCnt="7"/>
      <dgm:spPr/>
    </dgm:pt>
    <dgm:pt modelId="{A5864469-8711-4075-9F5F-555AA43B5255}" type="pres">
      <dgm:prSet presAssocID="{870AD5E7-1999-4E83-86C7-E608FA0CF299}" presName="horz1" presStyleCnt="0"/>
      <dgm:spPr/>
    </dgm:pt>
    <dgm:pt modelId="{895F060B-8705-4C45-B81B-F30536E6AA4C}" type="pres">
      <dgm:prSet presAssocID="{870AD5E7-1999-4E83-86C7-E608FA0CF299}" presName="tx1" presStyleLbl="revTx" presStyleIdx="4" presStyleCnt="7"/>
      <dgm:spPr/>
    </dgm:pt>
    <dgm:pt modelId="{68B5E6BA-DF6D-4438-AC64-D7A1BA207E18}" type="pres">
      <dgm:prSet presAssocID="{870AD5E7-1999-4E83-86C7-E608FA0CF299}" presName="vert1" presStyleCnt="0"/>
      <dgm:spPr/>
    </dgm:pt>
    <dgm:pt modelId="{46F4A397-0D07-4813-86C5-19312EEBC9A0}" type="pres">
      <dgm:prSet presAssocID="{C736737F-4618-4BA3-B0BA-F73EEF543775}" presName="thickLine" presStyleLbl="alignNode1" presStyleIdx="5" presStyleCnt="7"/>
      <dgm:spPr/>
    </dgm:pt>
    <dgm:pt modelId="{B81A1460-E709-4FDF-A605-1D2AFB881476}" type="pres">
      <dgm:prSet presAssocID="{C736737F-4618-4BA3-B0BA-F73EEF543775}" presName="horz1" presStyleCnt="0"/>
      <dgm:spPr/>
    </dgm:pt>
    <dgm:pt modelId="{E359B3D0-8940-4F69-A228-8C43AEB0AA1E}" type="pres">
      <dgm:prSet presAssocID="{C736737F-4618-4BA3-B0BA-F73EEF543775}" presName="tx1" presStyleLbl="revTx" presStyleIdx="5" presStyleCnt="7"/>
      <dgm:spPr/>
    </dgm:pt>
    <dgm:pt modelId="{161553AC-2324-43FC-9694-6F73D12B28F1}" type="pres">
      <dgm:prSet presAssocID="{C736737F-4618-4BA3-B0BA-F73EEF543775}" presName="vert1" presStyleCnt="0"/>
      <dgm:spPr/>
    </dgm:pt>
    <dgm:pt modelId="{91866A18-9E1A-404A-A039-9690799D14C6}" type="pres">
      <dgm:prSet presAssocID="{59138478-766D-457D-93E6-DEE520314928}" presName="thickLine" presStyleLbl="alignNode1" presStyleIdx="6" presStyleCnt="7"/>
      <dgm:spPr/>
    </dgm:pt>
    <dgm:pt modelId="{FE95BCB0-9EB8-4F03-A0CF-AF9357ED9C65}" type="pres">
      <dgm:prSet presAssocID="{59138478-766D-457D-93E6-DEE520314928}" presName="horz1" presStyleCnt="0"/>
      <dgm:spPr/>
    </dgm:pt>
    <dgm:pt modelId="{E94A8E9D-8651-49B5-A03E-B6885F97C270}" type="pres">
      <dgm:prSet presAssocID="{59138478-766D-457D-93E6-DEE520314928}" presName="tx1" presStyleLbl="revTx" presStyleIdx="6" presStyleCnt="7"/>
      <dgm:spPr/>
    </dgm:pt>
    <dgm:pt modelId="{54F539A5-9564-4F60-8B40-F1DC9F1C23AF}" type="pres">
      <dgm:prSet presAssocID="{59138478-766D-457D-93E6-DEE520314928}" presName="vert1" presStyleCnt="0"/>
      <dgm:spPr/>
    </dgm:pt>
  </dgm:ptLst>
  <dgm:cxnLst>
    <dgm:cxn modelId="{ACD55408-23DD-4A0B-A58B-8E57A5B0BC50}" type="presOf" srcId="{1B7292BA-BB62-4AA7-9325-2FBF403723E5}" destId="{2CFF88B9-C3EB-49C3-98BE-D175565FB98D}" srcOrd="0" destOrd="0" presId="urn:microsoft.com/office/officeart/2008/layout/LinedList"/>
    <dgm:cxn modelId="{20D20D12-7299-4E19-8E72-C98F4180884C}" srcId="{93ECC980-0B73-40D7-B9E8-4854158A5F6E}" destId="{59138478-766D-457D-93E6-DEE520314928}" srcOrd="6" destOrd="0" parTransId="{F2F536BA-E21A-4E9B-8751-5176C12F5BF6}" sibTransId="{94D5DA35-5925-4257-84E8-E1281699441B}"/>
    <dgm:cxn modelId="{D75AA027-EA0E-4C34-AF03-56C44DF49F4F}" type="presOf" srcId="{93ECC980-0B73-40D7-B9E8-4854158A5F6E}" destId="{44A7A9D6-74ED-4B84-A6C4-91A36EDECBCA}" srcOrd="0" destOrd="0" presId="urn:microsoft.com/office/officeart/2008/layout/LinedList"/>
    <dgm:cxn modelId="{8D12202C-684A-4F55-81BD-A751E6DD54A3}" srcId="{93ECC980-0B73-40D7-B9E8-4854158A5F6E}" destId="{C736737F-4618-4BA3-B0BA-F73EEF543775}" srcOrd="5" destOrd="0" parTransId="{70FB55CA-4751-40B0-8C35-80C444547AA3}" sibTransId="{9567DD24-06C7-495B-B438-25494F05A3F7}"/>
    <dgm:cxn modelId="{B633F968-425A-4A7B-BD0C-ABD9225B1226}" type="presOf" srcId="{C736737F-4618-4BA3-B0BA-F73EEF543775}" destId="{E359B3D0-8940-4F69-A228-8C43AEB0AA1E}" srcOrd="0" destOrd="0" presId="urn:microsoft.com/office/officeart/2008/layout/LinedList"/>
    <dgm:cxn modelId="{9918956A-7CFA-4421-89E9-5A5D406A510C}" srcId="{93ECC980-0B73-40D7-B9E8-4854158A5F6E}" destId="{E06E0AF7-5518-431F-AC43-F82315ECA6B1}" srcOrd="0" destOrd="0" parTransId="{E406E175-9D48-4873-AF73-5B3EF67F5F71}" sibTransId="{B941EBB7-D744-4C07-A6DE-79D581079A20}"/>
    <dgm:cxn modelId="{E46EF34A-1CBA-4167-B64C-87959128A38C}" type="presOf" srcId="{59138478-766D-457D-93E6-DEE520314928}" destId="{E94A8E9D-8651-49B5-A03E-B6885F97C270}" srcOrd="0" destOrd="0" presId="urn:microsoft.com/office/officeart/2008/layout/LinedList"/>
    <dgm:cxn modelId="{AA25D74D-4204-4724-BCF6-5D7D31E211A8}" type="presOf" srcId="{D82EAD62-77D4-4903-9453-733581028E63}" destId="{89D34A48-738C-49AF-A7E1-AD095F9A2716}" srcOrd="0" destOrd="0" presId="urn:microsoft.com/office/officeart/2008/layout/LinedList"/>
    <dgm:cxn modelId="{A152C150-127B-4A4D-B0D1-8D3AA1737219}" type="presOf" srcId="{870AD5E7-1999-4E83-86C7-E608FA0CF299}" destId="{895F060B-8705-4C45-B81B-F30536E6AA4C}" srcOrd="0" destOrd="0" presId="urn:microsoft.com/office/officeart/2008/layout/LinedList"/>
    <dgm:cxn modelId="{8E19E18B-FDFC-490F-8C10-38CB4CBA612E}" srcId="{93ECC980-0B73-40D7-B9E8-4854158A5F6E}" destId="{870AD5E7-1999-4E83-86C7-E608FA0CF299}" srcOrd="4" destOrd="0" parTransId="{5E283C1C-5620-4984-8A2F-3997AA0CFCC1}" sibTransId="{B6761BBB-8554-433D-910C-53CF4F5BADEE}"/>
    <dgm:cxn modelId="{201F349C-F4AC-488F-A665-E0283D27F803}" srcId="{93ECC980-0B73-40D7-B9E8-4854158A5F6E}" destId="{8EDEBC5E-8180-4330-80A9-5C8CD3620247}" srcOrd="2" destOrd="0" parTransId="{E2EA9E93-FDE6-447F-A46F-C56A11D4A81E}" sibTransId="{E79A6EB6-2782-4E41-A986-B930FBC40265}"/>
    <dgm:cxn modelId="{B9A1B1A4-91DD-438E-BA9D-CBEA6F7D4922}" srcId="{93ECC980-0B73-40D7-B9E8-4854158A5F6E}" destId="{D82EAD62-77D4-4903-9453-733581028E63}" srcOrd="3" destOrd="0" parTransId="{76E2735A-793D-4A21-B6B0-A57FC0C37A61}" sibTransId="{4A60B468-CADC-4232-A2EC-97C0146112DD}"/>
    <dgm:cxn modelId="{41F1B6AA-213B-4DC2-9DE6-B6AF28040958}" srcId="{93ECC980-0B73-40D7-B9E8-4854158A5F6E}" destId="{1B7292BA-BB62-4AA7-9325-2FBF403723E5}" srcOrd="1" destOrd="0" parTransId="{8ADEECF1-AEED-47E5-A3D1-3664379ACA35}" sibTransId="{8B573173-7BFA-4AF9-A3C2-933A885D10CF}"/>
    <dgm:cxn modelId="{DA2FDDE0-B60F-4D92-851D-B491D2F5BD21}" type="presOf" srcId="{E06E0AF7-5518-431F-AC43-F82315ECA6B1}" destId="{3DF5A511-320C-4E25-84B6-363D3F6BD97B}" srcOrd="0" destOrd="0" presId="urn:microsoft.com/office/officeart/2008/layout/LinedList"/>
    <dgm:cxn modelId="{5C2A6DF7-E174-477E-A86E-979130A95137}" type="presOf" srcId="{8EDEBC5E-8180-4330-80A9-5C8CD3620247}" destId="{A469E87A-9E22-4600-9724-8FC01E5C3351}" srcOrd="0" destOrd="0" presId="urn:microsoft.com/office/officeart/2008/layout/LinedList"/>
    <dgm:cxn modelId="{47F40D5A-C46E-433B-9397-7085DD06A381}" type="presParOf" srcId="{44A7A9D6-74ED-4B84-A6C4-91A36EDECBCA}" destId="{7D637F7F-929A-4E3A-A0DE-C046AC20E748}" srcOrd="0" destOrd="0" presId="urn:microsoft.com/office/officeart/2008/layout/LinedList"/>
    <dgm:cxn modelId="{1C20B18D-B681-4E0F-B98B-2DDE0F448129}" type="presParOf" srcId="{44A7A9D6-74ED-4B84-A6C4-91A36EDECBCA}" destId="{C1E1CA23-40D1-4F0C-99D7-3CED446F4434}" srcOrd="1" destOrd="0" presId="urn:microsoft.com/office/officeart/2008/layout/LinedList"/>
    <dgm:cxn modelId="{84CA1B26-C2E9-4876-AC97-56C824CE8348}" type="presParOf" srcId="{C1E1CA23-40D1-4F0C-99D7-3CED446F4434}" destId="{3DF5A511-320C-4E25-84B6-363D3F6BD97B}" srcOrd="0" destOrd="0" presId="urn:microsoft.com/office/officeart/2008/layout/LinedList"/>
    <dgm:cxn modelId="{6CF2C7E9-B62A-4A52-9B6C-F8861EBD597F}" type="presParOf" srcId="{C1E1CA23-40D1-4F0C-99D7-3CED446F4434}" destId="{1DD32627-D334-411E-8CCF-E5EDC7620C9F}" srcOrd="1" destOrd="0" presId="urn:microsoft.com/office/officeart/2008/layout/LinedList"/>
    <dgm:cxn modelId="{EA963856-25EC-4DC9-ACBB-C074CA06817F}" type="presParOf" srcId="{44A7A9D6-74ED-4B84-A6C4-91A36EDECBCA}" destId="{5CDEE7B7-5F94-47CE-B104-2AB7BA55D424}" srcOrd="2" destOrd="0" presId="urn:microsoft.com/office/officeart/2008/layout/LinedList"/>
    <dgm:cxn modelId="{DAD49C29-549D-40F2-8A3C-D1E854AEAEFF}" type="presParOf" srcId="{44A7A9D6-74ED-4B84-A6C4-91A36EDECBCA}" destId="{511B93AB-431B-4BBD-8680-2C74B13B37E2}" srcOrd="3" destOrd="0" presId="urn:microsoft.com/office/officeart/2008/layout/LinedList"/>
    <dgm:cxn modelId="{A734CEBE-17AC-4B3F-B577-36C70B097192}" type="presParOf" srcId="{511B93AB-431B-4BBD-8680-2C74B13B37E2}" destId="{2CFF88B9-C3EB-49C3-98BE-D175565FB98D}" srcOrd="0" destOrd="0" presId="urn:microsoft.com/office/officeart/2008/layout/LinedList"/>
    <dgm:cxn modelId="{76C35E3B-6786-4970-BBDB-F8ABCE43847C}" type="presParOf" srcId="{511B93AB-431B-4BBD-8680-2C74B13B37E2}" destId="{E6FED696-8B85-45EE-B357-08EFE57E2B70}" srcOrd="1" destOrd="0" presId="urn:microsoft.com/office/officeart/2008/layout/LinedList"/>
    <dgm:cxn modelId="{092B1983-0C32-4C8A-89A3-2D8019DC5435}" type="presParOf" srcId="{44A7A9D6-74ED-4B84-A6C4-91A36EDECBCA}" destId="{25FEE163-747A-4B19-81F1-DBA817F2DCBF}" srcOrd="4" destOrd="0" presId="urn:microsoft.com/office/officeart/2008/layout/LinedList"/>
    <dgm:cxn modelId="{9ADC1C98-DEF1-4928-94AE-4ACA43970BE5}" type="presParOf" srcId="{44A7A9D6-74ED-4B84-A6C4-91A36EDECBCA}" destId="{29F8A7CF-162A-484C-9D89-FE231563EFEE}" srcOrd="5" destOrd="0" presId="urn:microsoft.com/office/officeart/2008/layout/LinedList"/>
    <dgm:cxn modelId="{2607EBF0-94EE-4670-BD09-A706C6382922}" type="presParOf" srcId="{29F8A7CF-162A-484C-9D89-FE231563EFEE}" destId="{A469E87A-9E22-4600-9724-8FC01E5C3351}" srcOrd="0" destOrd="0" presId="urn:microsoft.com/office/officeart/2008/layout/LinedList"/>
    <dgm:cxn modelId="{1A9547C9-D918-45B0-AB21-B52742C6326B}" type="presParOf" srcId="{29F8A7CF-162A-484C-9D89-FE231563EFEE}" destId="{CBA9FC58-6AF2-4FBF-AD78-2F21BE109B2B}" srcOrd="1" destOrd="0" presId="urn:microsoft.com/office/officeart/2008/layout/LinedList"/>
    <dgm:cxn modelId="{346F72D7-18C0-492E-BA82-0081601FC5C0}" type="presParOf" srcId="{44A7A9D6-74ED-4B84-A6C4-91A36EDECBCA}" destId="{E62F5CFA-3A4B-47A7-9F62-3E4670352432}" srcOrd="6" destOrd="0" presId="urn:microsoft.com/office/officeart/2008/layout/LinedList"/>
    <dgm:cxn modelId="{8EF95920-0E9A-4995-852D-A561AB5340F2}" type="presParOf" srcId="{44A7A9D6-74ED-4B84-A6C4-91A36EDECBCA}" destId="{34482DC1-DDFA-4EBE-A19C-F0DB3BAB564E}" srcOrd="7" destOrd="0" presId="urn:microsoft.com/office/officeart/2008/layout/LinedList"/>
    <dgm:cxn modelId="{0BC4BCF1-E6FB-4175-8DB1-77E5DF516E5D}" type="presParOf" srcId="{34482DC1-DDFA-4EBE-A19C-F0DB3BAB564E}" destId="{89D34A48-738C-49AF-A7E1-AD095F9A2716}" srcOrd="0" destOrd="0" presId="urn:microsoft.com/office/officeart/2008/layout/LinedList"/>
    <dgm:cxn modelId="{228FD177-3E6F-4F12-A704-EE7073580D07}" type="presParOf" srcId="{34482DC1-DDFA-4EBE-A19C-F0DB3BAB564E}" destId="{4ECBEA11-8EC6-4F00-9A04-ECD4CC186590}" srcOrd="1" destOrd="0" presId="urn:microsoft.com/office/officeart/2008/layout/LinedList"/>
    <dgm:cxn modelId="{F7C4DE1F-4806-405F-83B0-7A0CEF6E616B}" type="presParOf" srcId="{44A7A9D6-74ED-4B84-A6C4-91A36EDECBCA}" destId="{C384C3A2-AE46-46E5-B759-4268CE9AE9F7}" srcOrd="8" destOrd="0" presId="urn:microsoft.com/office/officeart/2008/layout/LinedList"/>
    <dgm:cxn modelId="{17614B54-F9D8-4FDB-A787-66029EFFB141}" type="presParOf" srcId="{44A7A9D6-74ED-4B84-A6C4-91A36EDECBCA}" destId="{A5864469-8711-4075-9F5F-555AA43B5255}" srcOrd="9" destOrd="0" presId="urn:microsoft.com/office/officeart/2008/layout/LinedList"/>
    <dgm:cxn modelId="{D8D88078-A658-4B75-BF46-F9975409B88A}" type="presParOf" srcId="{A5864469-8711-4075-9F5F-555AA43B5255}" destId="{895F060B-8705-4C45-B81B-F30536E6AA4C}" srcOrd="0" destOrd="0" presId="urn:microsoft.com/office/officeart/2008/layout/LinedList"/>
    <dgm:cxn modelId="{AAC95CA7-CFFB-4B30-AD7E-9A13338B10D2}" type="presParOf" srcId="{A5864469-8711-4075-9F5F-555AA43B5255}" destId="{68B5E6BA-DF6D-4438-AC64-D7A1BA207E18}" srcOrd="1" destOrd="0" presId="urn:microsoft.com/office/officeart/2008/layout/LinedList"/>
    <dgm:cxn modelId="{762BE23E-CD3B-4B57-9471-D5BA94AEFCB2}" type="presParOf" srcId="{44A7A9D6-74ED-4B84-A6C4-91A36EDECBCA}" destId="{46F4A397-0D07-4813-86C5-19312EEBC9A0}" srcOrd="10" destOrd="0" presId="urn:microsoft.com/office/officeart/2008/layout/LinedList"/>
    <dgm:cxn modelId="{20801AB1-4DA9-4989-A127-8D970C72E59B}" type="presParOf" srcId="{44A7A9D6-74ED-4B84-A6C4-91A36EDECBCA}" destId="{B81A1460-E709-4FDF-A605-1D2AFB881476}" srcOrd="11" destOrd="0" presId="urn:microsoft.com/office/officeart/2008/layout/LinedList"/>
    <dgm:cxn modelId="{24A7E458-5D9D-4A16-A870-1DADCCF9B739}" type="presParOf" srcId="{B81A1460-E709-4FDF-A605-1D2AFB881476}" destId="{E359B3D0-8940-4F69-A228-8C43AEB0AA1E}" srcOrd="0" destOrd="0" presId="urn:microsoft.com/office/officeart/2008/layout/LinedList"/>
    <dgm:cxn modelId="{F92B76BE-F539-4CE1-93E2-18EE25C561C1}" type="presParOf" srcId="{B81A1460-E709-4FDF-A605-1D2AFB881476}" destId="{161553AC-2324-43FC-9694-6F73D12B28F1}" srcOrd="1" destOrd="0" presId="urn:microsoft.com/office/officeart/2008/layout/LinedList"/>
    <dgm:cxn modelId="{099C573D-0451-4FDC-B5E0-395209AC7A5F}" type="presParOf" srcId="{44A7A9D6-74ED-4B84-A6C4-91A36EDECBCA}" destId="{91866A18-9E1A-404A-A039-9690799D14C6}" srcOrd="12" destOrd="0" presId="urn:microsoft.com/office/officeart/2008/layout/LinedList"/>
    <dgm:cxn modelId="{9C886C69-1AAC-44B8-BE3A-A64BE3B00FBF}" type="presParOf" srcId="{44A7A9D6-74ED-4B84-A6C4-91A36EDECBCA}" destId="{FE95BCB0-9EB8-4F03-A0CF-AF9357ED9C65}" srcOrd="13" destOrd="0" presId="urn:microsoft.com/office/officeart/2008/layout/LinedList"/>
    <dgm:cxn modelId="{A3D2130C-6CDA-4F7F-B9E3-AE59D99B4479}" type="presParOf" srcId="{FE95BCB0-9EB8-4F03-A0CF-AF9357ED9C65}" destId="{E94A8E9D-8651-49B5-A03E-B6885F97C270}" srcOrd="0" destOrd="0" presId="urn:microsoft.com/office/officeart/2008/layout/LinedList"/>
    <dgm:cxn modelId="{DD61DB3B-E2A7-4019-A71A-0CAA94E36B1C}" type="presParOf" srcId="{FE95BCB0-9EB8-4F03-A0CF-AF9357ED9C65}" destId="{54F539A5-9564-4F60-8B40-F1DC9F1C23A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637F7F-929A-4E3A-A0DE-C046AC20E748}">
      <dsp:nvSpPr>
        <dsp:cNvPr id="0" name=""/>
        <dsp:cNvSpPr/>
      </dsp:nvSpPr>
      <dsp:spPr>
        <a:xfrm>
          <a:off x="0" y="724"/>
          <a:ext cx="70485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F5A511-320C-4E25-84B6-363D3F6BD97B}">
      <dsp:nvSpPr>
        <dsp:cNvPr id="0" name=""/>
        <dsp:cNvSpPr/>
      </dsp:nvSpPr>
      <dsp:spPr>
        <a:xfrm>
          <a:off x="0" y="724"/>
          <a:ext cx="7048500" cy="847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Potassium iodide (KI) is used to make photographic film when it is mixed with iodine in alcohol</a:t>
          </a:r>
        </a:p>
      </dsp:txBody>
      <dsp:txXfrm>
        <a:off x="0" y="724"/>
        <a:ext cx="7048500" cy="847691"/>
      </dsp:txXfrm>
    </dsp:sp>
    <dsp:sp modelId="{5CDEE7B7-5F94-47CE-B104-2AB7BA55D424}">
      <dsp:nvSpPr>
        <dsp:cNvPr id="0" name=""/>
        <dsp:cNvSpPr/>
      </dsp:nvSpPr>
      <dsp:spPr>
        <a:xfrm>
          <a:off x="0" y="848415"/>
          <a:ext cx="70485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FF88B9-C3EB-49C3-98BE-D175565FB98D}">
      <dsp:nvSpPr>
        <dsp:cNvPr id="0" name=""/>
        <dsp:cNvSpPr/>
      </dsp:nvSpPr>
      <dsp:spPr>
        <a:xfrm>
          <a:off x="0" y="848415"/>
          <a:ext cx="7048500" cy="847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 solution of iodine in alcohol, used as a mild antiseptic</a:t>
          </a:r>
        </a:p>
      </dsp:txBody>
      <dsp:txXfrm>
        <a:off x="0" y="848415"/>
        <a:ext cx="7048500" cy="847691"/>
      </dsp:txXfrm>
    </dsp:sp>
    <dsp:sp modelId="{25FEE163-747A-4B19-81F1-DBA817F2DCBF}">
      <dsp:nvSpPr>
        <dsp:cNvPr id="0" name=""/>
        <dsp:cNvSpPr/>
      </dsp:nvSpPr>
      <dsp:spPr>
        <a:xfrm>
          <a:off x="0" y="1696106"/>
          <a:ext cx="70485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69E87A-9E22-4600-9724-8FC01E5C3351}">
      <dsp:nvSpPr>
        <dsp:cNvPr id="0" name=""/>
        <dsp:cNvSpPr/>
      </dsp:nvSpPr>
      <dsp:spPr>
        <a:xfrm>
          <a:off x="0" y="1696106"/>
          <a:ext cx="7048500" cy="847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Iodine-131 is radioactive isotope of iodine</a:t>
          </a:r>
        </a:p>
      </dsp:txBody>
      <dsp:txXfrm>
        <a:off x="0" y="1696106"/>
        <a:ext cx="7048500" cy="847691"/>
      </dsp:txXfrm>
    </dsp:sp>
    <dsp:sp modelId="{E62F5CFA-3A4B-47A7-9F62-3E4670352432}">
      <dsp:nvSpPr>
        <dsp:cNvPr id="0" name=""/>
        <dsp:cNvSpPr/>
      </dsp:nvSpPr>
      <dsp:spPr>
        <a:xfrm>
          <a:off x="0" y="2543797"/>
          <a:ext cx="70485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D34A48-738C-49AF-A7E1-AD095F9A2716}">
      <dsp:nvSpPr>
        <dsp:cNvPr id="0" name=""/>
        <dsp:cNvSpPr/>
      </dsp:nvSpPr>
      <dsp:spPr>
        <a:xfrm>
          <a:off x="0" y="2543797"/>
          <a:ext cx="7048500" cy="847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Used to treat some diseases of the thyroid gland </a:t>
          </a:r>
        </a:p>
      </dsp:txBody>
      <dsp:txXfrm>
        <a:off x="0" y="2543797"/>
        <a:ext cx="7048500" cy="847691"/>
      </dsp:txXfrm>
    </dsp:sp>
    <dsp:sp modelId="{C384C3A2-AE46-46E5-B759-4268CE9AE9F7}">
      <dsp:nvSpPr>
        <dsp:cNvPr id="0" name=""/>
        <dsp:cNvSpPr/>
      </dsp:nvSpPr>
      <dsp:spPr>
        <a:xfrm>
          <a:off x="0" y="3391489"/>
          <a:ext cx="70485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5F060B-8705-4C45-B81B-F30536E6AA4C}">
      <dsp:nvSpPr>
        <dsp:cNvPr id="0" name=""/>
        <dsp:cNvSpPr/>
      </dsp:nvSpPr>
      <dsp:spPr>
        <a:xfrm>
          <a:off x="0" y="3391489"/>
          <a:ext cx="7048500" cy="847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Iodine reduces thyroid hormone and can kill fungus, bacteria, and other microorganisms </a:t>
          </a:r>
        </a:p>
      </dsp:txBody>
      <dsp:txXfrm>
        <a:off x="0" y="3391489"/>
        <a:ext cx="7048500" cy="847691"/>
      </dsp:txXfrm>
    </dsp:sp>
    <dsp:sp modelId="{46F4A397-0D07-4813-86C5-19312EEBC9A0}">
      <dsp:nvSpPr>
        <dsp:cNvPr id="0" name=""/>
        <dsp:cNvSpPr/>
      </dsp:nvSpPr>
      <dsp:spPr>
        <a:xfrm>
          <a:off x="0" y="4239180"/>
          <a:ext cx="70485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59B3D0-8940-4F69-A228-8C43AEB0AA1E}">
      <dsp:nvSpPr>
        <dsp:cNvPr id="0" name=""/>
        <dsp:cNvSpPr/>
      </dsp:nvSpPr>
      <dsp:spPr>
        <a:xfrm>
          <a:off x="0" y="4239180"/>
          <a:ext cx="7048500" cy="847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 specific kind of iodine called potassium iodide is also </a:t>
          </a:r>
          <a:r>
            <a:rPr lang="en-US" sz="1900" b="1" kern="1200"/>
            <a:t>used</a:t>
          </a:r>
          <a:r>
            <a:rPr lang="en-US" sz="1900" kern="1200"/>
            <a:t> to treat (but not prevent) the effects of a radioactive accident</a:t>
          </a:r>
        </a:p>
      </dsp:txBody>
      <dsp:txXfrm>
        <a:off x="0" y="4239180"/>
        <a:ext cx="7048500" cy="847691"/>
      </dsp:txXfrm>
    </dsp:sp>
    <dsp:sp modelId="{91866A18-9E1A-404A-A039-9690799D14C6}">
      <dsp:nvSpPr>
        <dsp:cNvPr id="0" name=""/>
        <dsp:cNvSpPr/>
      </dsp:nvSpPr>
      <dsp:spPr>
        <a:xfrm>
          <a:off x="0" y="5086871"/>
          <a:ext cx="70485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4A8E9D-8651-49B5-A03E-B6885F97C270}">
      <dsp:nvSpPr>
        <dsp:cNvPr id="0" name=""/>
        <dsp:cNvSpPr/>
      </dsp:nvSpPr>
      <dsp:spPr>
        <a:xfrm>
          <a:off x="0" y="5086871"/>
          <a:ext cx="7048500" cy="847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Care should be taken in handling and using iodine</a:t>
          </a:r>
        </a:p>
      </dsp:txBody>
      <dsp:txXfrm>
        <a:off x="0" y="5086871"/>
        <a:ext cx="7048500" cy="8476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4572000"/>
            <a:ext cx="12192000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210300"/>
            <a:ext cx="12192000" cy="0"/>
          </a:xfrm>
          <a:prstGeom prst="line">
            <a:avLst/>
          </a:prstGeom>
          <a:ln w="762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740333"/>
            <a:ext cx="10972800" cy="1263534"/>
          </a:xfrm>
        </p:spPr>
        <p:txBody>
          <a:bodyPr anchor="ctr">
            <a:normAutofit/>
          </a:bodyPr>
          <a:lstStyle>
            <a:lvl1pPr algn="l">
              <a:defRPr sz="5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6286500"/>
            <a:ext cx="10972800" cy="45720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9" name="Picture 8" descr="Closeup of test tube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2" cy="4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6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8/14/2021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08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12192000" cy="571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753100"/>
            <a:ext cx="12192000" cy="0"/>
          </a:xfrm>
          <a:prstGeom prst="line">
            <a:avLst/>
          </a:prstGeom>
          <a:ln w="762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53095"/>
            <a:ext cx="10972800" cy="2286000"/>
          </a:xfrm>
        </p:spPr>
        <p:txBody>
          <a:bodyPr anchor="b">
            <a:normAutofit/>
          </a:bodyPr>
          <a:lstStyle>
            <a:lvl1pPr>
              <a:defRPr sz="5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3250" y="5864054"/>
            <a:ext cx="10972800" cy="450042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24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714501"/>
            <a:ext cx="4752109" cy="44577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3091" y="1714501"/>
            <a:ext cx="4752109" cy="44577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8/14/2021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38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529541"/>
            <a:ext cx="4754880" cy="811583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484692"/>
            <a:ext cx="4754880" cy="3687508"/>
          </a:xfrm>
        </p:spPr>
        <p:txBody>
          <a:bodyPr/>
          <a:lstStyle>
            <a:lvl1pPr>
              <a:spcBef>
                <a:spcPts val="2000"/>
              </a:spcBef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0320" y="1529541"/>
            <a:ext cx="4754880" cy="811583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0320" y="2484692"/>
            <a:ext cx="4754880" cy="3687508"/>
          </a:xfrm>
        </p:spPr>
        <p:txBody>
          <a:bodyPr/>
          <a:lstStyle>
            <a:lvl1pPr>
              <a:spcBef>
                <a:spcPts val="2000"/>
              </a:spcBef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8/14/2021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62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8/14/2021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94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8/14/2021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33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ltGray">
          <a:xfrm>
            <a:off x="0" y="0"/>
            <a:ext cx="4267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4267200" y="0"/>
            <a:ext cx="1" cy="6858000"/>
          </a:xfrm>
          <a:prstGeom prst="line">
            <a:avLst/>
          </a:prstGeom>
          <a:ln w="762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19" y="465512"/>
            <a:ext cx="3506162" cy="1600200"/>
          </a:xfrm>
        </p:spPr>
        <p:txBody>
          <a:bodyPr anchor="t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9000" y="465513"/>
            <a:ext cx="7048500" cy="5935287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0519" y="3746500"/>
            <a:ext cx="3506162" cy="24257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201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688">
          <p15:clr>
            <a:srgbClr val="FBAE40"/>
          </p15:clr>
        </p15:guide>
        <p15:guide id="2" orient="horz" pos="288">
          <p15:clr>
            <a:srgbClr val="FBAE40"/>
          </p15:clr>
        </p15:guide>
        <p15:guide id="3" orient="horz" pos="4032">
          <p15:clr>
            <a:srgbClr val="FBAE40"/>
          </p15:clr>
        </p15:guide>
        <p15:guide id="4" pos="29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4267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4267200" y="0"/>
            <a:ext cx="1" cy="6858000"/>
          </a:xfrm>
          <a:prstGeom prst="line">
            <a:avLst/>
          </a:prstGeom>
          <a:ln w="762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8" y="466344"/>
            <a:ext cx="3502152" cy="1600200"/>
          </a:xfrm>
        </p:spPr>
        <p:txBody>
          <a:bodyPr anchor="t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9872" y="0"/>
            <a:ext cx="7882128" cy="6858000"/>
          </a:xfrm>
        </p:spPr>
        <p:txBody>
          <a:bodyPr tIns="73152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4048" y="3749040"/>
            <a:ext cx="3502152" cy="242316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493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8/14/2021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55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9310254" y="0"/>
            <a:ext cx="288174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310254" y="0"/>
            <a:ext cx="1" cy="6858000"/>
          </a:xfrm>
          <a:prstGeom prst="line">
            <a:avLst/>
          </a:prstGeom>
          <a:ln w="762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86900" y="685800"/>
            <a:ext cx="2324100" cy="54863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685800"/>
            <a:ext cx="8105775" cy="54863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8/14/2021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64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121920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762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1066800" y="127000"/>
            <a:ext cx="10058400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714500"/>
            <a:ext cx="100584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86900" y="6394450"/>
            <a:ext cx="23241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BB02557A-7053-4340-A874-8AB926A8EDA1}" type="datetimeFigureOut">
              <a:rPr lang="en-US" smtClean="0"/>
              <a:pPr/>
              <a:t>8/14/2021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9625" y="6394450"/>
            <a:ext cx="81343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24" y="6394450"/>
            <a:ext cx="5238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9584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ts val="2200"/>
        </a:spcBef>
        <a:buClr>
          <a:schemeClr val="tx1">
            <a:lumMod val="65000"/>
          </a:schemeClr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ts val="1600"/>
        </a:spcBef>
        <a:buClr>
          <a:schemeClr val="tx1">
            <a:lumMod val="6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ts val="1200"/>
        </a:spcBef>
        <a:buClr>
          <a:schemeClr val="tx1">
            <a:lumMod val="65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ts val="10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17320" indent="-228600" algn="l" defTabSz="914400" rtl="0" eaLnBrk="1" latinLnBrk="0" hangingPunct="1">
        <a:spcBef>
          <a:spcPts val="8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228600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228600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Iodine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-by Kashvi Jain; Grade 6B</a:t>
            </a:r>
          </a:p>
        </p:txBody>
      </p:sp>
    </p:spTree>
    <p:extLst>
      <p:ext uri="{BB962C8B-B14F-4D97-AF65-F5344CB8AC3E}">
        <p14:creationId xmlns:p14="http://schemas.microsoft.com/office/powerpoint/2010/main" val="3418042107"/>
      </p:ext>
    </p:extLst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Iodine -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Atomic Symbol: I</a:t>
            </a:r>
          </a:p>
          <a:p>
            <a:r>
              <a:rPr lang="en-US" dirty="0"/>
              <a:t>Atomic number: 53</a:t>
            </a:r>
          </a:p>
          <a:p>
            <a:r>
              <a:rPr lang="en-US" dirty="0"/>
              <a:t>Position in Periodic Table: group 17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r>
              <a:rPr lang="en-US" dirty="0"/>
              <a:t>Discovered:</a:t>
            </a:r>
            <a:r>
              <a:rPr lang="en-IN" dirty="0"/>
              <a:t> Year 1811</a:t>
            </a:r>
          </a:p>
          <a:p>
            <a:r>
              <a:rPr lang="en-IN" dirty="0"/>
              <a:t>Melting point:</a:t>
            </a:r>
            <a:r>
              <a:rPr lang="en-IN" b="1" dirty="0"/>
              <a:t> </a:t>
            </a:r>
            <a:r>
              <a:rPr lang="en-US" dirty="0"/>
              <a:t>113.7 °C</a:t>
            </a:r>
          </a:p>
          <a:p>
            <a:r>
              <a:rPr lang="en-US" dirty="0"/>
              <a:t> Boiling point: 183 °C to form a violet gas.</a:t>
            </a:r>
            <a:endParaRPr lang="en-IN" dirty="0"/>
          </a:p>
          <a:p>
            <a:r>
              <a:rPr lang="en-IN" dirty="0"/>
              <a:t>Freezing point: 184 </a:t>
            </a:r>
            <a:r>
              <a:rPr lang="en-US" dirty="0"/>
              <a:t>°C</a:t>
            </a:r>
          </a:p>
          <a:p>
            <a:r>
              <a:rPr lang="en-US" dirty="0"/>
              <a:t>Physical Stage: A non-metallic element forming black crystals and a violet vapour, which looks dark purple    </a:t>
            </a:r>
          </a:p>
          <a:p>
            <a:endParaRPr lang="en-US" dirty="0"/>
          </a:p>
        </p:txBody>
      </p:sp>
      <p:sp>
        <p:nvSpPr>
          <p:cNvPr id="6146" name="AutoShape 2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0" name="AutoShape 6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2" name="AutoShape 8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" name="AutoShape 10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6" name="AutoShape 12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8" name="AutoShape 14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0" name="AutoShape 16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2" name="AutoShape 18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4" name="AutoShape 20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6" name="AutoShape 22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8" name="AutoShape 24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0" name="AutoShape 26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2" name="AutoShape 28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4" name="AutoShape 30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6" name="AutoShape 32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8" name="AutoShape 34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0" name="AutoShape 36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2" name="AutoShape 38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4" name="AutoShape 40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6" name="AutoShape 42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8" name="AutoShape 44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90" name="AutoShape 46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96" name="AutoShape 52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98" name="AutoShape 54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0" name="AutoShape 56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2" name="AutoShape 58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4" name="AutoShape 60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6" name="AutoShape 62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8" name="AutoShape 64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0" name="AutoShape 66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2" name="AutoShape 68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4" name="AutoShape 70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6" name="AutoShape 72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8" name="AutoShape 74" descr="Image result for iod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220" name="Picture 76" descr="Image result for iodi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0330" y="1920239"/>
            <a:ext cx="1136899" cy="270401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27000"/>
            <a:ext cx="10058400" cy="1097280"/>
          </a:xfrm>
        </p:spPr>
        <p:txBody>
          <a:bodyPr anchor="ctr">
            <a:normAutofit/>
          </a:bodyPr>
          <a:lstStyle/>
          <a:p>
            <a:r>
              <a:rPr lang="en-US" dirty="0"/>
              <a:t>Discovery of Iodine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714501"/>
            <a:ext cx="4752109" cy="4457700"/>
          </a:xfrm>
        </p:spPr>
        <p:txBody>
          <a:bodyPr>
            <a:normAutofit/>
          </a:bodyPr>
          <a:lstStyle/>
          <a:p>
            <a:r>
              <a:rPr lang="en-US" b="1" dirty="0"/>
              <a:t>Iodine</a:t>
            </a:r>
            <a:r>
              <a:rPr lang="en-US" dirty="0"/>
              <a:t> was discovered in 1811 by Barnard Courtois. </a:t>
            </a:r>
          </a:p>
          <a:p>
            <a:r>
              <a:rPr lang="en-US" dirty="0"/>
              <a:t>He named it </a:t>
            </a:r>
            <a:r>
              <a:rPr lang="en-US" b="1" dirty="0"/>
              <a:t>iodine</a:t>
            </a:r>
            <a:r>
              <a:rPr lang="en-US" dirty="0"/>
              <a:t> from the Greek word "iodes" which means violet. </a:t>
            </a:r>
          </a:p>
          <a:p>
            <a:r>
              <a:rPr lang="en-US" b="1" dirty="0"/>
              <a:t>Iodine</a:t>
            </a:r>
            <a:r>
              <a:rPr lang="en-US" dirty="0"/>
              <a:t> is fairly rare in both the Earth's crust and in the solar system. </a:t>
            </a:r>
          </a:p>
          <a:p>
            <a:r>
              <a:rPr lang="en-US" b="1" dirty="0"/>
              <a:t>Iodine</a:t>
            </a:r>
            <a:r>
              <a:rPr lang="en-US" dirty="0"/>
              <a:t> is the 47th most abundant element in the solar system. </a:t>
            </a:r>
          </a:p>
        </p:txBody>
      </p:sp>
      <p:pic>
        <p:nvPicPr>
          <p:cNvPr id="5124" name="Picture 4" descr="Image result for iodine"/>
          <p:cNvPicPr>
            <a:picLocks noChangeAspect="1" noChangeArrowheads="1"/>
          </p:cNvPicPr>
          <p:nvPr/>
        </p:nvPicPr>
        <p:blipFill rotWithShape="1">
          <a:blip r:embed="rId2"/>
          <a:srcRect l="11516" r="8531"/>
          <a:stretch/>
        </p:blipFill>
        <p:spPr bwMode="auto">
          <a:xfrm>
            <a:off x="6373091" y="1714501"/>
            <a:ext cx="4752109" cy="44577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19" y="465512"/>
            <a:ext cx="3506162" cy="1600200"/>
          </a:xfrm>
        </p:spPr>
        <p:txBody>
          <a:bodyPr anchor="t">
            <a:normAutofit/>
          </a:bodyPr>
          <a:lstStyle/>
          <a:p>
            <a:r>
              <a:rPr lang="en-US" dirty="0"/>
              <a:t>Iodine - Usage</a:t>
            </a:r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0E4B440-A535-48B8-B16F-C465C14371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4176631" y="4612996"/>
            <a:ext cx="3952193" cy="364518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BD841F9-2B52-4DF7-A053-E5AC5C877C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6721552"/>
              </p:ext>
            </p:extLst>
          </p:nvPr>
        </p:nvGraphicFramePr>
        <p:xfrm>
          <a:off x="4699000" y="465513"/>
          <a:ext cx="7048500" cy="5935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Iodine Roles in Pregnancy, Development &amp; Metabolism + Dosage - SelfHacked">
            <a:extLst>
              <a:ext uri="{FF2B5EF4-FFF2-40B4-BE49-F238E27FC236}">
                <a16:creationId xmlns:a16="http://schemas.microsoft.com/office/drawing/2014/main" id="{5D59C51C-B75A-49AF-B7F9-2231026A1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4078514"/>
            <a:ext cx="3383546" cy="232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19" y="465512"/>
            <a:ext cx="3506162" cy="1600200"/>
          </a:xfrm>
        </p:spPr>
        <p:txBody>
          <a:bodyPr anchor="t">
            <a:normAutofit/>
          </a:bodyPr>
          <a:lstStyle/>
          <a:p>
            <a:r>
              <a:rPr lang="en-US" sz="3600" dirty="0"/>
              <a:t>Iodine present in food substances</a:t>
            </a:r>
          </a:p>
        </p:txBody>
      </p:sp>
      <p:pic>
        <p:nvPicPr>
          <p:cNvPr id="17410" name="Picture 2" descr="Image result for iodine present in food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14987" y="465513"/>
            <a:ext cx="6416526" cy="593528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Image result for iodex bal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797050"/>
            <a:ext cx="4292600" cy="4292600"/>
          </a:xfrm>
          <a:prstGeom prst="rect">
            <a:avLst/>
          </a:prstGeom>
        </p:spPr>
      </p:pic>
      <p:pic>
        <p:nvPicPr>
          <p:cNvPr id="2050" name="Picture 2" descr="Image result for thyroid support image in HTM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6075" y="1797050"/>
            <a:ext cx="2074863" cy="2074863"/>
          </a:xfrm>
          <a:prstGeom prst="rect">
            <a:avLst/>
          </a:prstGeom>
        </p:spPr>
      </p:pic>
      <p:pic>
        <p:nvPicPr>
          <p:cNvPr id="21512" name="Picture 8" descr="Image result for popular brand using iodin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6075" y="3940175"/>
            <a:ext cx="2074863" cy="2147888"/>
          </a:xfrm>
          <a:prstGeom prst="rect">
            <a:avLst/>
          </a:prstGeom>
        </p:spPr>
      </p:pic>
      <p:pic>
        <p:nvPicPr>
          <p:cNvPr id="21508" name="Picture 4" descr="Image result for tata sal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70788" y="1797050"/>
            <a:ext cx="3554413" cy="4292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27000"/>
            <a:ext cx="10058400" cy="1097280"/>
          </a:xfrm>
        </p:spPr>
        <p:txBody>
          <a:bodyPr anchor="ctr">
            <a:normAutofit/>
          </a:bodyPr>
          <a:lstStyle/>
          <a:p>
            <a:r>
              <a:rPr lang="en-US"/>
              <a:t>Popular brand using Iodine </a:t>
            </a:r>
          </a:p>
        </p:txBody>
      </p:sp>
    </p:spTree>
  </p:cSld>
  <p:clrMapOvr>
    <a:masterClrMapping/>
  </p:clrMapOvr>
  <p:transition spd="med">
    <p:plus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mage result for thank you 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2593" y="0"/>
            <a:ext cx="9888583" cy="669514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mb dir="vert"/>
  </p:transition>
</p:sld>
</file>

<file path=ppt/theme/theme1.xml><?xml version="1.0" encoding="utf-8"?>
<a:theme xmlns:a="http://schemas.openxmlformats.org/drawingml/2006/main" name="Academic Science 16x9">
  <a:themeElements>
    <a:clrScheme name="AcademicScience">
      <a:dk1>
        <a:srgbClr val="000000"/>
      </a:dk1>
      <a:lt1>
        <a:sysClr val="window" lastClr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</Words>
  <Application>Microsoft Office PowerPoint</Application>
  <PresentationFormat>Widescreen</PresentationFormat>
  <Paragraphs>26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Academic Science 16x9</vt:lpstr>
      <vt:lpstr>Iodine </vt:lpstr>
      <vt:lpstr>Iodine - Properties</vt:lpstr>
      <vt:lpstr>Discovery of Iodine</vt:lpstr>
      <vt:lpstr>Iodine - Usage</vt:lpstr>
      <vt:lpstr>Iodine present in food substances</vt:lpstr>
      <vt:lpstr>Popular brand using Iodine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Iodine </dc:title>
  <dc:creator>KASHVI JAIN</dc:creator>
  <cp:lastModifiedBy>KASHVI JAIN</cp:lastModifiedBy>
  <cp:revision>1</cp:revision>
  <dcterms:created xsi:type="dcterms:W3CDTF">2021-08-14T06:55:45Z</dcterms:created>
  <dcterms:modified xsi:type="dcterms:W3CDTF">2021-08-14T06:56:37Z</dcterms:modified>
</cp:coreProperties>
</file>